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8" r:id="rId2"/>
    <p:sldId id="269" r:id="rId3"/>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069F"/>
    <a:srgbClr val="29348F"/>
    <a:srgbClr val="36C1CC"/>
    <a:srgbClr val="0610FF"/>
    <a:srgbClr val="81CBC0"/>
    <a:srgbClr val="176671"/>
    <a:srgbClr val="100600"/>
    <a:srgbClr val="2DCCE3"/>
    <a:srgbClr val="1080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25" autoAdjust="0"/>
    <p:restoredTop sz="99802" autoAdjust="0"/>
  </p:normalViewPr>
  <p:slideViewPr>
    <p:cSldViewPr snapToGrid="0" snapToObjects="1">
      <p:cViewPr>
        <p:scale>
          <a:sx n="93" d="100"/>
          <a:sy n="93" d="100"/>
        </p:scale>
        <p:origin x="-3048" y="-5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D79D1CF-E28E-DC4C-AEFC-5206E52B204E}"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0D435D-FC4A-5F40-81C7-21F94BDC8350}" type="slidenum">
              <a:rPr lang="en-US" smtClean="0"/>
              <a:t>‹#›</a:t>
            </a:fld>
            <a:endParaRPr lang="en-US"/>
          </a:p>
        </p:txBody>
      </p:sp>
    </p:spTree>
    <p:extLst>
      <p:ext uri="{BB962C8B-B14F-4D97-AF65-F5344CB8AC3E}">
        <p14:creationId xmlns:p14="http://schemas.microsoft.com/office/powerpoint/2010/main" val="2413348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79D1CF-E28E-DC4C-AEFC-5206E52B204E}"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0D435D-FC4A-5F40-81C7-21F94BDC8350}" type="slidenum">
              <a:rPr lang="en-US" smtClean="0"/>
              <a:t>‹#›</a:t>
            </a:fld>
            <a:endParaRPr lang="en-US"/>
          </a:p>
        </p:txBody>
      </p:sp>
    </p:spTree>
    <p:extLst>
      <p:ext uri="{BB962C8B-B14F-4D97-AF65-F5344CB8AC3E}">
        <p14:creationId xmlns:p14="http://schemas.microsoft.com/office/powerpoint/2010/main" val="2408533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79D1CF-E28E-DC4C-AEFC-5206E52B204E}"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0D435D-FC4A-5F40-81C7-21F94BDC8350}" type="slidenum">
              <a:rPr lang="en-US" smtClean="0"/>
              <a:t>‹#›</a:t>
            </a:fld>
            <a:endParaRPr lang="en-US"/>
          </a:p>
        </p:txBody>
      </p:sp>
    </p:spTree>
    <p:extLst>
      <p:ext uri="{BB962C8B-B14F-4D97-AF65-F5344CB8AC3E}">
        <p14:creationId xmlns:p14="http://schemas.microsoft.com/office/powerpoint/2010/main" val="3914740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79D1CF-E28E-DC4C-AEFC-5206E52B204E}"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0D435D-FC4A-5F40-81C7-21F94BDC8350}" type="slidenum">
              <a:rPr lang="en-US" smtClean="0"/>
              <a:t>‹#›</a:t>
            </a:fld>
            <a:endParaRPr lang="en-US"/>
          </a:p>
        </p:txBody>
      </p:sp>
    </p:spTree>
    <p:extLst>
      <p:ext uri="{BB962C8B-B14F-4D97-AF65-F5344CB8AC3E}">
        <p14:creationId xmlns:p14="http://schemas.microsoft.com/office/powerpoint/2010/main" val="381437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79D1CF-E28E-DC4C-AEFC-5206E52B204E}"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0D435D-FC4A-5F40-81C7-21F94BDC8350}" type="slidenum">
              <a:rPr lang="en-US" smtClean="0"/>
              <a:t>‹#›</a:t>
            </a:fld>
            <a:endParaRPr lang="en-US"/>
          </a:p>
        </p:txBody>
      </p:sp>
    </p:spTree>
    <p:extLst>
      <p:ext uri="{BB962C8B-B14F-4D97-AF65-F5344CB8AC3E}">
        <p14:creationId xmlns:p14="http://schemas.microsoft.com/office/powerpoint/2010/main" val="1460022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79D1CF-E28E-DC4C-AEFC-5206E52B204E}"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0D435D-FC4A-5F40-81C7-21F94BDC8350}" type="slidenum">
              <a:rPr lang="en-US" smtClean="0"/>
              <a:t>‹#›</a:t>
            </a:fld>
            <a:endParaRPr lang="en-US"/>
          </a:p>
        </p:txBody>
      </p:sp>
    </p:spTree>
    <p:extLst>
      <p:ext uri="{BB962C8B-B14F-4D97-AF65-F5344CB8AC3E}">
        <p14:creationId xmlns:p14="http://schemas.microsoft.com/office/powerpoint/2010/main" val="1871029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D79D1CF-E28E-DC4C-AEFC-5206E52B204E}" type="datetimeFigureOut">
              <a:rPr lang="en-US" smtClean="0"/>
              <a:t>1/25/2021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0D435D-FC4A-5F40-81C7-21F94BDC8350}" type="slidenum">
              <a:rPr lang="en-US" smtClean="0"/>
              <a:t>‹#›</a:t>
            </a:fld>
            <a:endParaRPr lang="en-US"/>
          </a:p>
        </p:txBody>
      </p:sp>
    </p:spTree>
    <p:extLst>
      <p:ext uri="{BB962C8B-B14F-4D97-AF65-F5344CB8AC3E}">
        <p14:creationId xmlns:p14="http://schemas.microsoft.com/office/powerpoint/2010/main" val="1106257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79D1CF-E28E-DC4C-AEFC-5206E52B204E}" type="datetimeFigureOut">
              <a:rPr lang="en-US" smtClean="0"/>
              <a:t>1/25/2021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0D435D-FC4A-5F40-81C7-21F94BDC8350}" type="slidenum">
              <a:rPr lang="en-US" smtClean="0"/>
              <a:t>‹#›</a:t>
            </a:fld>
            <a:endParaRPr lang="en-US"/>
          </a:p>
        </p:txBody>
      </p:sp>
    </p:spTree>
    <p:extLst>
      <p:ext uri="{BB962C8B-B14F-4D97-AF65-F5344CB8AC3E}">
        <p14:creationId xmlns:p14="http://schemas.microsoft.com/office/powerpoint/2010/main" val="4293153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79D1CF-E28E-DC4C-AEFC-5206E52B204E}" type="datetimeFigureOut">
              <a:rPr lang="en-US" smtClean="0"/>
              <a:t>1/25/2021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0D435D-FC4A-5F40-81C7-21F94BDC8350}" type="slidenum">
              <a:rPr lang="en-US" smtClean="0"/>
              <a:t>‹#›</a:t>
            </a:fld>
            <a:endParaRPr lang="en-US"/>
          </a:p>
        </p:txBody>
      </p:sp>
    </p:spTree>
    <p:extLst>
      <p:ext uri="{BB962C8B-B14F-4D97-AF65-F5344CB8AC3E}">
        <p14:creationId xmlns:p14="http://schemas.microsoft.com/office/powerpoint/2010/main" val="2572536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79D1CF-E28E-DC4C-AEFC-5206E52B204E}"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0D435D-FC4A-5F40-81C7-21F94BDC8350}" type="slidenum">
              <a:rPr lang="en-US" smtClean="0"/>
              <a:t>‹#›</a:t>
            </a:fld>
            <a:endParaRPr lang="en-US"/>
          </a:p>
        </p:txBody>
      </p:sp>
    </p:spTree>
    <p:extLst>
      <p:ext uri="{BB962C8B-B14F-4D97-AF65-F5344CB8AC3E}">
        <p14:creationId xmlns:p14="http://schemas.microsoft.com/office/powerpoint/2010/main" val="2267703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79D1CF-E28E-DC4C-AEFC-5206E52B204E}"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0D435D-FC4A-5F40-81C7-21F94BDC8350}" type="slidenum">
              <a:rPr lang="en-US" smtClean="0"/>
              <a:t>‹#›</a:t>
            </a:fld>
            <a:endParaRPr lang="en-US"/>
          </a:p>
        </p:txBody>
      </p:sp>
    </p:spTree>
    <p:extLst>
      <p:ext uri="{BB962C8B-B14F-4D97-AF65-F5344CB8AC3E}">
        <p14:creationId xmlns:p14="http://schemas.microsoft.com/office/powerpoint/2010/main" val="3810910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7D79D1CF-E28E-DC4C-AEFC-5206E52B204E}" type="datetimeFigureOut">
              <a:rPr lang="en-US" smtClean="0"/>
              <a:t>1/25/2021</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8E0D435D-FC4A-5F40-81C7-21F94BDC8350}" type="slidenum">
              <a:rPr lang="en-US" smtClean="0"/>
              <a:t>‹#›</a:t>
            </a:fld>
            <a:endParaRPr lang="en-US"/>
          </a:p>
        </p:txBody>
      </p:sp>
    </p:spTree>
    <p:extLst>
      <p:ext uri="{BB962C8B-B14F-4D97-AF65-F5344CB8AC3E}">
        <p14:creationId xmlns:p14="http://schemas.microsoft.com/office/powerpoint/2010/main" val="1175415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www.tripboomerang.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xmlns="" id="{270A60A5-D1EC-7A4E-8BCD-1F922D16AF06}"/>
              </a:ext>
            </a:extLst>
          </p:cNvPr>
          <p:cNvSpPr/>
          <p:nvPr/>
        </p:nvSpPr>
        <p:spPr>
          <a:xfrm rot="10800000">
            <a:off x="-13761" y="-11632"/>
            <a:ext cx="6888816" cy="705763"/>
          </a:xfrm>
          <a:prstGeom prst="rect">
            <a:avLst/>
          </a:prstGeom>
          <a:gradFill flip="none" rotWithShape="1">
            <a:gsLst>
              <a:gs pos="0">
                <a:srgbClr val="29348F"/>
              </a:gs>
              <a:gs pos="50000">
                <a:schemeClr val="bg1"/>
              </a:gs>
              <a:gs pos="100000">
                <a:srgbClr val="36C1CC"/>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endParaRPr>
          </a:p>
        </p:txBody>
      </p:sp>
      <p:pic>
        <p:nvPicPr>
          <p:cNvPr id="25" name="Picture 24" descr="181101_tripBoomerang_LogoInverse-04.png"/>
          <p:cNvPicPr>
            <a:picLocks noChangeAspect="1"/>
          </p:cNvPicPr>
          <p:nvPr/>
        </p:nvPicPr>
        <p:blipFill rotWithShape="1">
          <a:blip r:embed="rId2">
            <a:extLst>
              <a:ext uri="{28A0092B-C50C-407E-A947-70E740481C1C}">
                <a14:useLocalDpi xmlns:a14="http://schemas.microsoft.com/office/drawing/2010/main" val="0"/>
              </a:ext>
            </a:extLst>
          </a:blip>
          <a:srcRect t="31703" b="41438"/>
          <a:stretch/>
        </p:blipFill>
        <p:spPr>
          <a:xfrm>
            <a:off x="420116" y="-27304"/>
            <a:ext cx="2743200" cy="737105"/>
          </a:xfrm>
          <a:prstGeom prst="rect">
            <a:avLst/>
          </a:prstGeom>
        </p:spPr>
      </p:pic>
      <p:sp>
        <p:nvSpPr>
          <p:cNvPr id="50" name="Rectangle 49">
            <a:extLst>
              <a:ext uri="{FF2B5EF4-FFF2-40B4-BE49-F238E27FC236}">
                <a16:creationId xmlns:a16="http://schemas.microsoft.com/office/drawing/2014/main" xmlns="" id="{FA283D53-1A35-0A45-A191-2E966D60A095}"/>
              </a:ext>
            </a:extLst>
          </p:cNvPr>
          <p:cNvSpPr/>
          <p:nvPr/>
        </p:nvSpPr>
        <p:spPr>
          <a:xfrm>
            <a:off x="3362957" y="141193"/>
            <a:ext cx="3429000" cy="400110"/>
          </a:xfrm>
          <a:prstGeom prst="rect">
            <a:avLst/>
          </a:prstGeom>
        </p:spPr>
        <p:txBody>
          <a:bodyPr wrap="square">
            <a:spAutoFit/>
          </a:bodyPr>
          <a:lstStyle/>
          <a:p>
            <a:pPr algn="ctr"/>
            <a:r>
              <a:rPr lang="en-US" sz="2000" b="1" dirty="0">
                <a:solidFill>
                  <a:srgbClr val="002060"/>
                </a:solidFill>
                <a:latin typeface="Candara"/>
                <a:cs typeface="Candara"/>
              </a:rPr>
              <a:t>Tips for Selling p.1</a:t>
            </a:r>
          </a:p>
        </p:txBody>
      </p:sp>
      <p:sp>
        <p:nvSpPr>
          <p:cNvPr id="8" name="Rectangle 7">
            <a:extLst>
              <a:ext uri="{FF2B5EF4-FFF2-40B4-BE49-F238E27FC236}">
                <a16:creationId xmlns:a16="http://schemas.microsoft.com/office/drawing/2014/main" xmlns="" id="{8BD7FA51-2CE3-4E4E-8E99-1092285F0933}"/>
              </a:ext>
            </a:extLst>
          </p:cNvPr>
          <p:cNvSpPr/>
          <p:nvPr/>
        </p:nvSpPr>
        <p:spPr>
          <a:xfrm rot="10800000">
            <a:off x="-17929" y="8456166"/>
            <a:ext cx="6888816" cy="705763"/>
          </a:xfrm>
          <a:prstGeom prst="rect">
            <a:avLst/>
          </a:prstGeom>
          <a:gradFill flip="none" rotWithShape="1">
            <a:gsLst>
              <a:gs pos="0">
                <a:srgbClr val="29348F"/>
              </a:gs>
              <a:gs pos="50000">
                <a:schemeClr val="bg1"/>
              </a:gs>
              <a:gs pos="100000">
                <a:srgbClr val="36C1CC"/>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endParaRPr>
          </a:p>
        </p:txBody>
      </p:sp>
      <p:pic>
        <p:nvPicPr>
          <p:cNvPr id="14" name="Picture 13" descr="181101_tripBoomerang_LogoInverse-02.png">
            <a:extLst>
              <a:ext uri="{FF2B5EF4-FFF2-40B4-BE49-F238E27FC236}">
                <a16:creationId xmlns:a16="http://schemas.microsoft.com/office/drawing/2014/main" xmlns="" id="{8E8892AC-B8E9-8349-97D7-FBFA41EECF57}"/>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99653" y="8695127"/>
            <a:ext cx="389899" cy="457200"/>
          </a:xfrm>
          <a:prstGeom prst="rect">
            <a:avLst/>
          </a:prstGeom>
        </p:spPr>
      </p:pic>
      <p:sp>
        <p:nvSpPr>
          <p:cNvPr id="23" name="Rectangle 22">
            <a:extLst>
              <a:ext uri="{FF2B5EF4-FFF2-40B4-BE49-F238E27FC236}">
                <a16:creationId xmlns:a16="http://schemas.microsoft.com/office/drawing/2014/main" xmlns="" id="{9A8C875C-AAF0-7545-8D23-7C69F843D04B}"/>
              </a:ext>
            </a:extLst>
          </p:cNvPr>
          <p:cNvSpPr/>
          <p:nvPr/>
        </p:nvSpPr>
        <p:spPr>
          <a:xfrm>
            <a:off x="157134" y="1020610"/>
            <a:ext cx="6411645" cy="7140416"/>
          </a:xfrm>
          <a:prstGeom prst="rect">
            <a:avLst/>
          </a:prstGeom>
        </p:spPr>
        <p:txBody>
          <a:bodyPr wrap="square">
            <a:spAutoFit/>
          </a:bodyPr>
          <a:lstStyle/>
          <a:p>
            <a:r>
              <a:rPr lang="en-US" dirty="0">
                <a:solidFill>
                  <a:srgbClr val="002060"/>
                </a:solidFill>
                <a:latin typeface="Candara"/>
                <a:cs typeface="Candara"/>
              </a:rPr>
              <a:t>Here are a few ideas that others have used to increase the amount they raise:</a:t>
            </a:r>
          </a:p>
          <a:p>
            <a:pPr marL="342900" indent="-342900">
              <a:buFont typeface="+mj-lt"/>
              <a:buAutoNum type="arabicPeriod"/>
            </a:pPr>
            <a:endParaRPr lang="en-US" sz="1400" dirty="0">
              <a:solidFill>
                <a:srgbClr val="002060"/>
              </a:solidFill>
              <a:latin typeface="Candara"/>
              <a:cs typeface="Candara"/>
            </a:endParaRPr>
          </a:p>
          <a:p>
            <a:r>
              <a:rPr lang="en-US" sz="2000" b="1" dirty="0">
                <a:solidFill>
                  <a:srgbClr val="002060"/>
                </a:solidFill>
                <a:latin typeface="Candara"/>
                <a:cs typeface="Candara"/>
              </a:rPr>
              <a:t>Contact family</a:t>
            </a:r>
            <a:endParaRPr lang="en-US" sz="2000" dirty="0">
              <a:solidFill>
                <a:srgbClr val="002060"/>
              </a:solidFill>
              <a:latin typeface="Candara"/>
              <a:cs typeface="Candara"/>
            </a:endParaRPr>
          </a:p>
          <a:p>
            <a:pPr lvl="1"/>
            <a:r>
              <a:rPr lang="en-US" dirty="0">
                <a:solidFill>
                  <a:srgbClr val="002060"/>
                </a:solidFill>
                <a:latin typeface="Candara"/>
                <a:cs typeface="Candara"/>
              </a:rPr>
              <a:t>Aunts, Uncles, Grandma &amp; Grandpa all like to support your group, but now you can give them something valuable back. Supporters often buy multiple </a:t>
            </a:r>
            <a:r>
              <a:rPr lang="en-US" dirty="0" err="1">
                <a:solidFill>
                  <a:srgbClr val="002060"/>
                </a:solidFill>
                <a:latin typeface="Candara"/>
                <a:cs typeface="Candara"/>
              </a:rPr>
              <a:t>eCodes</a:t>
            </a:r>
            <a:r>
              <a:rPr lang="en-US" dirty="0">
                <a:solidFill>
                  <a:srgbClr val="002060"/>
                </a:solidFill>
                <a:latin typeface="Candara"/>
                <a:cs typeface="Candara"/>
              </a:rPr>
              <a:t> (one supporter of a lacrosse team bought 60 for himself). Supporters can be from anywhere in the world.</a:t>
            </a:r>
          </a:p>
          <a:p>
            <a:pPr marL="342900" indent="-342900">
              <a:buFont typeface="+mj-lt"/>
              <a:buAutoNum type="arabicPeriod"/>
            </a:pPr>
            <a:endParaRPr lang="en-US" sz="1400" dirty="0">
              <a:solidFill>
                <a:srgbClr val="002060"/>
              </a:solidFill>
              <a:latin typeface="Candara"/>
              <a:cs typeface="Candara"/>
            </a:endParaRPr>
          </a:p>
          <a:p>
            <a:r>
              <a:rPr lang="en-US" sz="2000" b="1" dirty="0">
                <a:solidFill>
                  <a:srgbClr val="002060"/>
                </a:solidFill>
                <a:latin typeface="Candara"/>
                <a:cs typeface="Candara"/>
              </a:rPr>
              <a:t>Contact friends and neighbors</a:t>
            </a:r>
            <a:endParaRPr lang="en-US" sz="2000" dirty="0">
              <a:solidFill>
                <a:srgbClr val="002060"/>
              </a:solidFill>
              <a:latin typeface="Candara"/>
              <a:cs typeface="Candara"/>
            </a:endParaRPr>
          </a:p>
          <a:p>
            <a:pPr lvl="1"/>
            <a:r>
              <a:rPr lang="en-US" dirty="0">
                <a:solidFill>
                  <a:srgbClr val="002060"/>
                </a:solidFill>
                <a:latin typeface="Candara"/>
                <a:cs typeface="Candara"/>
              </a:rPr>
              <a:t>When you explain to them what they are getting in return for their support, many people will be happy to support. People like saving money on their hotels and car rentals rather than buying overpriced products or discount cards they never use. Be sure to let them know the </a:t>
            </a:r>
            <a:r>
              <a:rPr lang="en-US" dirty="0" err="1">
                <a:solidFill>
                  <a:srgbClr val="002060"/>
                </a:solidFill>
                <a:latin typeface="Candara"/>
                <a:cs typeface="Candara"/>
              </a:rPr>
              <a:t>eCodes</a:t>
            </a:r>
            <a:r>
              <a:rPr lang="en-US" dirty="0">
                <a:solidFill>
                  <a:srgbClr val="002060"/>
                </a:solidFill>
                <a:latin typeface="Candara"/>
                <a:cs typeface="Candara"/>
              </a:rPr>
              <a:t> never expire and can be used at over 1,000,000 locations around the world. </a:t>
            </a:r>
          </a:p>
          <a:p>
            <a:pPr marL="342900" indent="-342900">
              <a:buFont typeface="+mj-lt"/>
              <a:buAutoNum type="arabicPeriod"/>
            </a:pPr>
            <a:endParaRPr lang="en-US" sz="1400" dirty="0">
              <a:solidFill>
                <a:srgbClr val="002060"/>
              </a:solidFill>
              <a:latin typeface="Candara"/>
              <a:cs typeface="Candara"/>
            </a:endParaRPr>
          </a:p>
          <a:p>
            <a:r>
              <a:rPr lang="en-US" sz="2000" b="1" dirty="0">
                <a:solidFill>
                  <a:srgbClr val="002060"/>
                </a:solidFill>
                <a:latin typeface="Candara"/>
                <a:cs typeface="Candara"/>
              </a:rPr>
              <a:t>Contact Businesses</a:t>
            </a:r>
            <a:r>
              <a:rPr lang="en-US" sz="2000" dirty="0">
                <a:solidFill>
                  <a:srgbClr val="002060"/>
                </a:solidFill>
                <a:latin typeface="Candara"/>
                <a:cs typeface="Candara"/>
              </a:rPr>
              <a:t>.</a:t>
            </a:r>
          </a:p>
          <a:p>
            <a:pPr lvl="1"/>
            <a:r>
              <a:rPr lang="en-US" dirty="0">
                <a:solidFill>
                  <a:srgbClr val="002060"/>
                </a:solidFill>
                <a:latin typeface="Candara"/>
                <a:cs typeface="Candara"/>
              </a:rPr>
              <a:t>Businesses use </a:t>
            </a:r>
            <a:r>
              <a:rPr lang="en-US" dirty="0" err="1">
                <a:solidFill>
                  <a:srgbClr val="002060"/>
                </a:solidFill>
                <a:latin typeface="Candara"/>
                <a:cs typeface="Candara"/>
              </a:rPr>
              <a:t>TripBoomerang</a:t>
            </a:r>
            <a:r>
              <a:rPr lang="en-US" dirty="0">
                <a:solidFill>
                  <a:srgbClr val="002060"/>
                </a:solidFill>
                <a:latin typeface="Candara"/>
                <a:cs typeface="Candara"/>
              </a:rPr>
              <a:t> Travel Cash </a:t>
            </a:r>
            <a:r>
              <a:rPr lang="en-US" dirty="0" err="1">
                <a:solidFill>
                  <a:srgbClr val="002060"/>
                </a:solidFill>
                <a:latin typeface="Candara"/>
                <a:cs typeface="Candara"/>
              </a:rPr>
              <a:t>eCodes</a:t>
            </a:r>
            <a:r>
              <a:rPr lang="en-US" dirty="0">
                <a:solidFill>
                  <a:srgbClr val="002060"/>
                </a:solidFill>
                <a:latin typeface="Candara"/>
                <a:cs typeface="Candara"/>
              </a:rPr>
              <a:t> as a reward for their employees or customers. Businesses will often buy multiple cards. They can support you and give their employees and customers a valuable gift for a low price. Be sure to contact as many businesses as possible, sometimes 1 business will buy enough to meet your goal.</a:t>
            </a:r>
          </a:p>
        </p:txBody>
      </p:sp>
    </p:spTree>
    <p:extLst>
      <p:ext uri="{BB962C8B-B14F-4D97-AF65-F5344CB8AC3E}">
        <p14:creationId xmlns:p14="http://schemas.microsoft.com/office/powerpoint/2010/main" val="73298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xmlns="" id="{270A60A5-D1EC-7A4E-8BCD-1F922D16AF06}"/>
              </a:ext>
            </a:extLst>
          </p:cNvPr>
          <p:cNvSpPr/>
          <p:nvPr/>
        </p:nvSpPr>
        <p:spPr>
          <a:xfrm rot="10800000">
            <a:off x="-13761" y="-11632"/>
            <a:ext cx="6888816" cy="705763"/>
          </a:xfrm>
          <a:prstGeom prst="rect">
            <a:avLst/>
          </a:prstGeom>
          <a:gradFill flip="none" rotWithShape="1">
            <a:gsLst>
              <a:gs pos="0">
                <a:srgbClr val="29348F"/>
              </a:gs>
              <a:gs pos="50000">
                <a:schemeClr val="bg1"/>
              </a:gs>
              <a:gs pos="100000">
                <a:srgbClr val="36C1CC"/>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endParaRPr>
          </a:p>
        </p:txBody>
      </p:sp>
      <p:pic>
        <p:nvPicPr>
          <p:cNvPr id="25" name="Picture 24" descr="181101_tripBoomerang_LogoInverse-04.png"/>
          <p:cNvPicPr>
            <a:picLocks noChangeAspect="1"/>
          </p:cNvPicPr>
          <p:nvPr/>
        </p:nvPicPr>
        <p:blipFill rotWithShape="1">
          <a:blip r:embed="rId2">
            <a:extLst>
              <a:ext uri="{28A0092B-C50C-407E-A947-70E740481C1C}">
                <a14:useLocalDpi xmlns:a14="http://schemas.microsoft.com/office/drawing/2010/main" val="0"/>
              </a:ext>
            </a:extLst>
          </a:blip>
          <a:srcRect t="31703" b="41438"/>
          <a:stretch/>
        </p:blipFill>
        <p:spPr>
          <a:xfrm>
            <a:off x="420116" y="-27304"/>
            <a:ext cx="2743200" cy="737105"/>
          </a:xfrm>
          <a:prstGeom prst="rect">
            <a:avLst/>
          </a:prstGeom>
        </p:spPr>
      </p:pic>
      <p:sp>
        <p:nvSpPr>
          <p:cNvPr id="8" name="Rectangle 7">
            <a:extLst>
              <a:ext uri="{FF2B5EF4-FFF2-40B4-BE49-F238E27FC236}">
                <a16:creationId xmlns:a16="http://schemas.microsoft.com/office/drawing/2014/main" xmlns="" id="{8BD7FA51-2CE3-4E4E-8E99-1092285F0933}"/>
              </a:ext>
            </a:extLst>
          </p:cNvPr>
          <p:cNvSpPr/>
          <p:nvPr/>
        </p:nvSpPr>
        <p:spPr>
          <a:xfrm rot="10800000">
            <a:off x="-17929" y="8456166"/>
            <a:ext cx="6888816" cy="705763"/>
          </a:xfrm>
          <a:prstGeom prst="rect">
            <a:avLst/>
          </a:prstGeom>
          <a:gradFill flip="none" rotWithShape="1">
            <a:gsLst>
              <a:gs pos="0">
                <a:srgbClr val="29348F"/>
              </a:gs>
              <a:gs pos="50000">
                <a:schemeClr val="bg1"/>
              </a:gs>
              <a:gs pos="100000">
                <a:srgbClr val="36C1CC"/>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060"/>
              </a:solidFill>
            </a:endParaRPr>
          </a:p>
        </p:txBody>
      </p:sp>
      <p:pic>
        <p:nvPicPr>
          <p:cNvPr id="14" name="Picture 13" descr="181101_tripBoomerang_LogoInverse-02.png">
            <a:extLst>
              <a:ext uri="{FF2B5EF4-FFF2-40B4-BE49-F238E27FC236}">
                <a16:creationId xmlns:a16="http://schemas.microsoft.com/office/drawing/2014/main" xmlns="" id="{8E8892AC-B8E9-8349-97D7-FBFA41EECF57}"/>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99653" y="8695127"/>
            <a:ext cx="389899" cy="457200"/>
          </a:xfrm>
          <a:prstGeom prst="rect">
            <a:avLst/>
          </a:prstGeom>
        </p:spPr>
      </p:pic>
      <p:sp>
        <p:nvSpPr>
          <p:cNvPr id="23" name="Rectangle 22">
            <a:extLst>
              <a:ext uri="{FF2B5EF4-FFF2-40B4-BE49-F238E27FC236}">
                <a16:creationId xmlns:a16="http://schemas.microsoft.com/office/drawing/2014/main" xmlns="" id="{9A8C875C-AAF0-7545-8D23-7C69F843D04B}"/>
              </a:ext>
            </a:extLst>
          </p:cNvPr>
          <p:cNvSpPr/>
          <p:nvPr/>
        </p:nvSpPr>
        <p:spPr>
          <a:xfrm>
            <a:off x="191626" y="1062172"/>
            <a:ext cx="6342661" cy="7940635"/>
          </a:xfrm>
          <a:prstGeom prst="rect">
            <a:avLst/>
          </a:prstGeom>
        </p:spPr>
        <p:txBody>
          <a:bodyPr wrap="square">
            <a:spAutoFit/>
          </a:bodyPr>
          <a:lstStyle/>
          <a:p>
            <a:r>
              <a:rPr lang="en-US" sz="2000" b="1" dirty="0">
                <a:solidFill>
                  <a:srgbClr val="002060"/>
                </a:solidFill>
                <a:latin typeface="Candara"/>
                <a:cs typeface="Candara"/>
              </a:rPr>
              <a:t>Set up a booth at a team event</a:t>
            </a:r>
            <a:endParaRPr lang="en-US" sz="2000" dirty="0">
              <a:solidFill>
                <a:srgbClr val="002060"/>
              </a:solidFill>
              <a:latin typeface="Candara"/>
              <a:cs typeface="Candara"/>
            </a:endParaRPr>
          </a:p>
          <a:p>
            <a:pPr lvl="1"/>
            <a:r>
              <a:rPr lang="en-US" dirty="0">
                <a:solidFill>
                  <a:srgbClr val="002060"/>
                </a:solidFill>
                <a:latin typeface="Candara"/>
                <a:cs typeface="Candara"/>
              </a:rPr>
              <a:t>Some teams have set up a booth or tent at a tournament and sold </a:t>
            </a:r>
            <a:r>
              <a:rPr lang="en-US" dirty="0" err="1">
                <a:solidFill>
                  <a:srgbClr val="002060"/>
                </a:solidFill>
                <a:latin typeface="Candara"/>
                <a:cs typeface="Candara"/>
              </a:rPr>
              <a:t>eCodes</a:t>
            </a:r>
            <a:r>
              <a:rPr lang="en-US" dirty="0">
                <a:solidFill>
                  <a:srgbClr val="002060"/>
                </a:solidFill>
                <a:latin typeface="Candara"/>
                <a:cs typeface="Candara"/>
              </a:rPr>
              <a:t> to people attending the event. </a:t>
            </a:r>
          </a:p>
          <a:p>
            <a:pPr marL="800100" lvl="1" indent="-342900">
              <a:buFont typeface="+mj-lt"/>
              <a:buAutoNum type="arabicPeriod"/>
            </a:pPr>
            <a:endParaRPr lang="en-US" sz="1400" dirty="0">
              <a:solidFill>
                <a:srgbClr val="002060"/>
              </a:solidFill>
              <a:latin typeface="Candara"/>
              <a:cs typeface="Candara"/>
            </a:endParaRPr>
          </a:p>
          <a:p>
            <a:r>
              <a:rPr lang="en-US" sz="2000" b="1" dirty="0">
                <a:solidFill>
                  <a:srgbClr val="002060"/>
                </a:solidFill>
                <a:latin typeface="Candara"/>
                <a:cs typeface="Candara"/>
              </a:rPr>
              <a:t>Post a link on Facebook or Instagram</a:t>
            </a:r>
            <a:endParaRPr lang="en-US" sz="2000" dirty="0">
              <a:solidFill>
                <a:srgbClr val="002060"/>
              </a:solidFill>
              <a:latin typeface="Candara"/>
              <a:cs typeface="Candara"/>
            </a:endParaRPr>
          </a:p>
          <a:p>
            <a:pPr lvl="1"/>
            <a:r>
              <a:rPr lang="en-US" dirty="0">
                <a:solidFill>
                  <a:srgbClr val="002060"/>
                </a:solidFill>
                <a:latin typeface="Candara"/>
                <a:cs typeface="Candara"/>
              </a:rPr>
              <a:t>Encourage supporters to click on the link to your fundraiser to support your group.</a:t>
            </a:r>
          </a:p>
          <a:p>
            <a:pPr lvl="1"/>
            <a:r>
              <a:rPr lang="en-US" dirty="0">
                <a:solidFill>
                  <a:srgbClr val="002060"/>
                </a:solidFill>
                <a:latin typeface="Candara"/>
                <a:cs typeface="Candara"/>
              </a:rPr>
              <a:t>Encourage contacts on Facebook, Instagram and other social media to check out </a:t>
            </a:r>
            <a:r>
              <a:rPr lang="en-US" dirty="0">
                <a:solidFill>
                  <a:srgbClr val="002060"/>
                </a:solidFill>
                <a:latin typeface="Candara"/>
                <a:cs typeface="Candara"/>
                <a:hlinkClick r:id="rId4"/>
              </a:rPr>
              <a:t>www.tripboomerang.com</a:t>
            </a:r>
            <a:endParaRPr lang="en-US" dirty="0">
              <a:solidFill>
                <a:srgbClr val="002060"/>
              </a:solidFill>
              <a:latin typeface="Candara"/>
              <a:cs typeface="Candara"/>
            </a:endParaRPr>
          </a:p>
          <a:p>
            <a:pPr lvl="1"/>
            <a:r>
              <a:rPr lang="en-US" dirty="0">
                <a:solidFill>
                  <a:srgbClr val="002060"/>
                </a:solidFill>
                <a:latin typeface="Candara"/>
                <a:cs typeface="Candara"/>
              </a:rPr>
              <a:t>They can find all the information they need to know they are getting a great deal.</a:t>
            </a:r>
          </a:p>
          <a:p>
            <a:pPr lvl="1"/>
            <a:endParaRPr lang="en-US" dirty="0">
              <a:solidFill>
                <a:srgbClr val="002060"/>
              </a:solidFill>
              <a:latin typeface="Candara"/>
              <a:cs typeface="Candara"/>
            </a:endParaRPr>
          </a:p>
          <a:p>
            <a:r>
              <a:rPr lang="en-US" sz="2000" b="1" dirty="0">
                <a:solidFill>
                  <a:srgbClr val="002060"/>
                </a:solidFill>
                <a:latin typeface="Candara"/>
                <a:cs typeface="Candara"/>
              </a:rPr>
              <a:t>Send emails and text messages</a:t>
            </a:r>
            <a:endParaRPr lang="en-US" sz="2000" dirty="0">
              <a:solidFill>
                <a:srgbClr val="002060"/>
              </a:solidFill>
              <a:latin typeface="Candara"/>
              <a:cs typeface="Candara"/>
            </a:endParaRPr>
          </a:p>
          <a:p>
            <a:pPr lvl="1"/>
            <a:r>
              <a:rPr lang="en-US" dirty="0">
                <a:solidFill>
                  <a:srgbClr val="002060"/>
                </a:solidFill>
                <a:latin typeface="Candara"/>
                <a:cs typeface="Candara"/>
              </a:rPr>
              <a:t>Emails and text messages with a link to your fundraiser will help you earn more money. Supporters can be from anywhere in the world so your group is not limited to local supporters.</a:t>
            </a:r>
          </a:p>
          <a:p>
            <a:endParaRPr lang="en-US" sz="2000" b="1" dirty="0">
              <a:solidFill>
                <a:srgbClr val="002060"/>
              </a:solidFill>
              <a:latin typeface="Candara"/>
              <a:cs typeface="Candara"/>
            </a:endParaRPr>
          </a:p>
          <a:p>
            <a:r>
              <a:rPr lang="en-US" sz="2000" b="1" dirty="0">
                <a:solidFill>
                  <a:srgbClr val="002060"/>
                </a:solidFill>
                <a:latin typeface="Candara"/>
                <a:cs typeface="Candara"/>
              </a:rPr>
              <a:t>The more people you ask the more you make</a:t>
            </a:r>
            <a:endParaRPr lang="en-US" sz="2000" dirty="0">
              <a:solidFill>
                <a:srgbClr val="002060"/>
              </a:solidFill>
              <a:latin typeface="Candara"/>
              <a:cs typeface="Candara"/>
            </a:endParaRPr>
          </a:p>
          <a:p>
            <a:pPr lvl="1"/>
            <a:r>
              <a:rPr lang="en-US" dirty="0">
                <a:solidFill>
                  <a:srgbClr val="002060"/>
                </a:solidFill>
                <a:latin typeface="Candara"/>
                <a:cs typeface="Candara"/>
              </a:rPr>
              <a:t>Research shows most people are willing to support good cause. When the supporter also receives a great gift, the chances they support again and in greater amounts increases. Research also shows the more people you ask, the more support you get. Anyone can be a supporter, so don’t be afraid to ask anyone and everyone.</a:t>
            </a:r>
          </a:p>
          <a:p>
            <a:pPr lvl="1"/>
            <a:endParaRPr lang="en-US" dirty="0">
              <a:solidFill>
                <a:srgbClr val="002060"/>
              </a:solidFill>
              <a:latin typeface="Candara"/>
              <a:cs typeface="Candara"/>
            </a:endParaRPr>
          </a:p>
          <a:p>
            <a:pPr lvl="1"/>
            <a:endParaRPr lang="en-US" dirty="0">
              <a:solidFill>
                <a:srgbClr val="002060"/>
              </a:solidFill>
              <a:latin typeface="Candara"/>
              <a:cs typeface="Candara"/>
            </a:endParaRPr>
          </a:p>
          <a:p>
            <a:pPr lvl="1"/>
            <a:endParaRPr lang="en-US" dirty="0">
              <a:solidFill>
                <a:srgbClr val="002060"/>
              </a:solidFill>
              <a:latin typeface="Candara"/>
              <a:cs typeface="Candara"/>
            </a:endParaRPr>
          </a:p>
        </p:txBody>
      </p:sp>
      <p:sp>
        <p:nvSpPr>
          <p:cNvPr id="9" name="Rectangle 8">
            <a:extLst>
              <a:ext uri="{FF2B5EF4-FFF2-40B4-BE49-F238E27FC236}">
                <a16:creationId xmlns:a16="http://schemas.microsoft.com/office/drawing/2014/main" xmlns="" id="{4CAB3B06-064F-6745-954E-16A5037969F3}"/>
              </a:ext>
            </a:extLst>
          </p:cNvPr>
          <p:cNvSpPr/>
          <p:nvPr/>
        </p:nvSpPr>
        <p:spPr>
          <a:xfrm>
            <a:off x="3362957" y="141193"/>
            <a:ext cx="3429000" cy="400110"/>
          </a:xfrm>
          <a:prstGeom prst="rect">
            <a:avLst/>
          </a:prstGeom>
        </p:spPr>
        <p:txBody>
          <a:bodyPr wrap="square">
            <a:spAutoFit/>
          </a:bodyPr>
          <a:lstStyle/>
          <a:p>
            <a:pPr algn="ctr"/>
            <a:r>
              <a:rPr lang="en-US" sz="2000" b="1" dirty="0">
                <a:solidFill>
                  <a:srgbClr val="002060"/>
                </a:solidFill>
                <a:latin typeface="Candara"/>
                <a:cs typeface="Candara"/>
              </a:rPr>
              <a:t>Tips for Selling p.2</a:t>
            </a:r>
          </a:p>
        </p:txBody>
      </p:sp>
    </p:spTree>
    <p:extLst>
      <p:ext uri="{BB962C8B-B14F-4D97-AF65-F5344CB8AC3E}">
        <p14:creationId xmlns:p14="http://schemas.microsoft.com/office/powerpoint/2010/main" val="31710012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11216</TotalTime>
  <Words>404</Words>
  <Application>Microsoft Office PowerPoint</Application>
  <PresentationFormat>Letter Paper (8.5x11 in)</PresentationFormat>
  <Paragraphs>26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Saunders Insurance 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 Saunders</dc:creator>
  <cp:lastModifiedBy>Pat</cp:lastModifiedBy>
  <cp:revision>258</cp:revision>
  <cp:lastPrinted>2018-11-28T16:16:53Z</cp:lastPrinted>
  <dcterms:created xsi:type="dcterms:W3CDTF">2018-09-15T21:11:51Z</dcterms:created>
  <dcterms:modified xsi:type="dcterms:W3CDTF">2021-01-25T20:08:34Z</dcterms:modified>
</cp:coreProperties>
</file>